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5.4515043258481576E-2"/>
          <c:y val="3.6443293946503766E-2"/>
          <c:w val="0.7701994021580636"/>
          <c:h val="0.8431732650045967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Model T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Radio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Catepillar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1920</c:v>
                </c:pt>
                <c:pt idx="1">
                  <c:v>1923</c:v>
                </c:pt>
                <c:pt idx="2">
                  <c:v>1926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70469120"/>
        <c:axId val="70470656"/>
      </c:lineChart>
      <c:catAx>
        <c:axId val="70469120"/>
        <c:scaling>
          <c:orientation val="minMax"/>
        </c:scaling>
        <c:axPos val="b"/>
        <c:tickLblPos val="nextTo"/>
        <c:crossAx val="70470656"/>
        <c:crosses val="autoZero"/>
        <c:auto val="1"/>
        <c:lblAlgn val="ctr"/>
        <c:lblOffset val="100"/>
      </c:catAx>
      <c:valAx>
        <c:axId val="70470656"/>
        <c:scaling>
          <c:orientation val="minMax"/>
        </c:scaling>
        <c:axPos val="l"/>
        <c:majorGridlines/>
        <c:numFmt formatCode="General" sourceLinked="1"/>
        <c:tickLblPos val="nextTo"/>
        <c:crossAx val="70469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8595308398950129E-2"/>
          <c:y val="6.5585875984251973E-2"/>
          <c:w val="0.7163630249343832"/>
          <c:h val="0.825346456692913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39775616"/>
        <c:axId val="58768768"/>
      </c:lineChart>
      <c:catAx>
        <c:axId val="39775616"/>
        <c:scaling>
          <c:orientation val="minMax"/>
        </c:scaling>
        <c:axPos val="b"/>
        <c:tickLblPos val="nextTo"/>
        <c:crossAx val="58768768"/>
        <c:crosses val="autoZero"/>
        <c:auto val="1"/>
        <c:lblAlgn val="ctr"/>
        <c:lblOffset val="100"/>
      </c:catAx>
      <c:valAx>
        <c:axId val="58768768"/>
        <c:scaling>
          <c:orientation val="minMax"/>
        </c:scaling>
        <c:axPos val="l"/>
        <c:majorGridlines/>
        <c:numFmt formatCode="General" sourceLinked="1"/>
        <c:tickLblPos val="nextTo"/>
        <c:crossAx val="39775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4456AD-79FD-4FA3-B6BC-616978EC061A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3340DB-B671-49AD-A6C0-29F5756648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to the Stock Market Crash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disposable income: Suburbs, House, cars, radio, Entertainment, etc</a:t>
            </a:r>
          </a:p>
          <a:p>
            <a:r>
              <a:rPr lang="en-US" dirty="0" smtClean="0"/>
              <a:t>The stock market was a way to make money with extra cash</a:t>
            </a:r>
          </a:p>
          <a:p>
            <a:r>
              <a:rPr lang="en-US" dirty="0" smtClean="0"/>
              <a:t>The bull market was not a gamble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 Market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1920s, few understood the business cycle</a:t>
            </a:r>
          </a:p>
          <a:p>
            <a:r>
              <a:rPr lang="en-US" dirty="0" smtClean="0"/>
              <a:t>Today, we do not panic when prices begin to drop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3276600"/>
          <a:ext cx="6400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sales continued</a:t>
            </a:r>
          </a:p>
          <a:p>
            <a:r>
              <a:rPr lang="en-US" dirty="0" smtClean="0"/>
              <a:t>Stock continued to rise</a:t>
            </a:r>
          </a:p>
          <a:p>
            <a:r>
              <a:rPr lang="en-US" dirty="0" smtClean="0"/>
              <a:t>Americans continued to buy stock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to the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Business prices began to fall, stock prices began to fall</a:t>
            </a:r>
          </a:p>
          <a:p>
            <a:pPr marL="514350" indent="-514350">
              <a:buAutoNum type="arabicParenR"/>
            </a:pPr>
            <a:r>
              <a:rPr lang="en-US" dirty="0" smtClean="0"/>
              <a:t>Investors lose confidence and sell stock</a:t>
            </a:r>
          </a:p>
          <a:p>
            <a:pPr marL="514350" indent="-514350">
              <a:buAutoNum type="arabicParenR"/>
            </a:pPr>
            <a:r>
              <a:rPr lang="en-US" dirty="0" smtClean="0"/>
              <a:t>Price Plunge (Black Thursday, Oct. 24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marL="514350" indent="-514350">
              <a:buAutoNum type="arabicParenR"/>
            </a:pPr>
            <a:r>
              <a:rPr lang="en-US" dirty="0" smtClean="0"/>
              <a:t>More panicked selling</a:t>
            </a:r>
          </a:p>
          <a:p>
            <a:pPr marL="514350" indent="-514350">
              <a:buAutoNum type="arabicParenR"/>
            </a:pPr>
            <a:r>
              <a:rPr lang="en-US" dirty="0" smtClean="0"/>
              <a:t>Stock Market Crash (Black Tuesday, October 29, 1929)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now if you bought thousands on margin buying?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115</TotalTime>
  <Words>137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Causes to the Stock Market Crash</vt:lpstr>
      <vt:lpstr>1920s Economy</vt:lpstr>
      <vt:lpstr>Bull Market</vt:lpstr>
      <vt:lpstr>Bear Market</vt:lpstr>
      <vt:lpstr>1929</vt:lpstr>
      <vt:lpstr>Factors to the crash</vt:lpstr>
      <vt:lpstr>Slide 7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to the Stock Market Crash</dc:title>
  <dc:creator>dstark</dc:creator>
  <cp:lastModifiedBy>dstark</cp:lastModifiedBy>
  <cp:revision>12</cp:revision>
  <dcterms:created xsi:type="dcterms:W3CDTF">2013-01-04T18:40:31Z</dcterms:created>
  <dcterms:modified xsi:type="dcterms:W3CDTF">2013-01-04T20:36:12Z</dcterms:modified>
</cp:coreProperties>
</file>