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3"/>
  </p:handoutMasterIdLst>
  <p:sldIdLst>
    <p:sldId id="256" r:id="rId2"/>
    <p:sldId id="257" r:id="rId3"/>
    <p:sldId id="266" r:id="rId4"/>
    <p:sldId id="258" r:id="rId5"/>
    <p:sldId id="259" r:id="rId6"/>
    <p:sldId id="260" r:id="rId7"/>
    <p:sldId id="261" r:id="rId8"/>
    <p:sldId id="262" r:id="rId9"/>
    <p:sldId id="263" r:id="rId10"/>
    <p:sldId id="264"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8080F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2CBB313-4D70-4A26-999F-BBD4DDD1A55D}" type="datetimeFigureOut">
              <a:rPr lang="en-US" smtClean="0"/>
              <a:t>11/30/2012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BA797E1-9C31-4DC7-8836-22246704F32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59CD15CF-399F-4035-AB47-0D94B2D95F51}" type="datetimeFigureOut">
              <a:rPr lang="en-US" smtClean="0"/>
              <a:pPr/>
              <a:t>11/30/2012</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679DFD6A-1694-4EDA-B475-FF69E4CB6FA3}"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pull dir="l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CD15CF-399F-4035-AB47-0D94B2D95F51}" type="datetimeFigureOut">
              <a:rPr lang="en-US" smtClean="0"/>
              <a:pPr/>
              <a:t>11/30/2012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DFD6A-1694-4EDA-B475-FF69E4CB6FA3}" type="slidenum">
              <a:rPr lang="en-US" smtClean="0"/>
              <a:pPr/>
              <a:t>‹#›</a:t>
            </a:fld>
            <a:endParaRPr lang="en-US"/>
          </a:p>
        </p:txBody>
      </p:sp>
    </p:spTree>
  </p:cSld>
  <p:clrMapOvr>
    <a:masterClrMapping/>
  </p:clrMapOvr>
  <p:transition spd="med">
    <p:pull dir="l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CD15CF-399F-4035-AB47-0D94B2D95F51}" type="datetimeFigureOut">
              <a:rPr lang="en-US" smtClean="0"/>
              <a:pPr/>
              <a:t>11/30/2012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DFD6A-1694-4EDA-B475-FF69E4CB6FA3}"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pull dir="l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9CD15CF-399F-4035-AB47-0D94B2D95F51}" type="datetimeFigureOut">
              <a:rPr lang="en-US" smtClean="0"/>
              <a:pPr/>
              <a:t>11/30/2012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DFD6A-1694-4EDA-B475-FF69E4CB6FA3}"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pull dir="l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59CD15CF-399F-4035-AB47-0D94B2D95F51}" type="datetimeFigureOut">
              <a:rPr lang="en-US" smtClean="0"/>
              <a:pPr/>
              <a:t>11/30/2012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679DFD6A-1694-4EDA-B475-FF69E4CB6FA3}"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pull dir="l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9CD15CF-399F-4035-AB47-0D94B2D95F51}" type="datetimeFigureOut">
              <a:rPr lang="en-US" smtClean="0"/>
              <a:pPr/>
              <a:t>11/30/2012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DFD6A-1694-4EDA-B475-FF69E4CB6FA3}"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pull dir="l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9CD15CF-399F-4035-AB47-0D94B2D95F51}" type="datetimeFigureOut">
              <a:rPr lang="en-US" smtClean="0"/>
              <a:pPr/>
              <a:t>11/30/2012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9DFD6A-1694-4EDA-B475-FF69E4CB6FA3}"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pull dir="l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CD15CF-399F-4035-AB47-0D94B2D95F51}" type="datetimeFigureOut">
              <a:rPr lang="en-US" smtClean="0"/>
              <a:pPr/>
              <a:t>11/30/2012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9DFD6A-1694-4EDA-B475-FF69E4CB6FA3}"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pull dir="l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D15CF-399F-4035-AB47-0D94B2D95F51}" type="datetimeFigureOut">
              <a:rPr lang="en-US" smtClean="0"/>
              <a:pPr/>
              <a:t>11/30/2012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9DFD6A-1694-4EDA-B475-FF69E4CB6FA3}"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pull dir="l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CD15CF-399F-4035-AB47-0D94B2D95F51}" type="datetimeFigureOut">
              <a:rPr lang="en-US" smtClean="0"/>
              <a:pPr/>
              <a:t>11/30/2012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DFD6A-1694-4EDA-B475-FF69E4CB6FA3}"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pull dir="l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CD15CF-399F-4035-AB47-0D94B2D95F51}" type="datetimeFigureOut">
              <a:rPr lang="en-US" smtClean="0"/>
              <a:pPr/>
              <a:t>11/30/2012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DFD6A-1694-4EDA-B475-FF69E4CB6FA3}"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pull dir="l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9CD15CF-399F-4035-AB47-0D94B2D95F51}" type="datetimeFigureOut">
              <a:rPr lang="en-US" smtClean="0"/>
              <a:pPr/>
              <a:t>11/30/2012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79DFD6A-1694-4EDA-B475-FF69E4CB6FA3}"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pull dir="lu"/>
  </p:transition>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47800"/>
          </a:xfrm>
        </p:spPr>
        <p:txBody>
          <a:bodyPr>
            <a:normAutofit/>
          </a:bodyPr>
          <a:lstStyle/>
          <a:p>
            <a:r>
              <a:rPr lang="en-US" b="1" dirty="0" smtClean="0"/>
              <a:t>Chapter 9, Section 4</a:t>
            </a:r>
            <a:br>
              <a:rPr lang="en-US" b="1" dirty="0" smtClean="0"/>
            </a:br>
            <a:r>
              <a:rPr lang="en-US" b="1" dirty="0" smtClean="0"/>
              <a:t>The War at Home</a:t>
            </a:r>
            <a:endParaRPr lang="en-US" b="1" dirty="0"/>
          </a:p>
        </p:txBody>
      </p:sp>
      <p:sp>
        <p:nvSpPr>
          <p:cNvPr id="3" name="Subtitle 2"/>
          <p:cNvSpPr>
            <a:spLocks noGrp="1"/>
          </p:cNvSpPr>
          <p:nvPr>
            <p:ph type="subTitle" idx="1"/>
          </p:nvPr>
        </p:nvSpPr>
        <p:spPr>
          <a:xfrm flipV="1">
            <a:off x="1371600" y="5638799"/>
            <a:ext cx="3581400" cy="45719"/>
          </a:xfrm>
        </p:spPr>
        <p:txBody>
          <a:bodyPr>
            <a:normAutofit fontScale="25000" lnSpcReduction="20000"/>
          </a:bodyPr>
          <a:lstStyle/>
          <a:p>
            <a:endParaRPr lang="en-US" dirty="0"/>
          </a:p>
        </p:txBody>
      </p:sp>
      <p:pic>
        <p:nvPicPr>
          <p:cNvPr id="11266" name="Picture 2" descr="http://www.janson.com/rights/wp-content/uploads/2009/04/1113.jpg"/>
          <p:cNvPicPr>
            <a:picLocks noChangeAspect="1" noChangeArrowheads="1"/>
          </p:cNvPicPr>
          <p:nvPr/>
        </p:nvPicPr>
        <p:blipFill>
          <a:blip r:embed="rId2" cstate="print"/>
          <a:srcRect/>
          <a:stretch>
            <a:fillRect/>
          </a:stretch>
        </p:blipFill>
        <p:spPr bwMode="auto">
          <a:xfrm>
            <a:off x="2819400" y="1676400"/>
            <a:ext cx="3733800" cy="4610100"/>
          </a:xfrm>
          <a:prstGeom prst="rect">
            <a:avLst/>
          </a:prstGeom>
          <a:noFill/>
        </p:spPr>
      </p:pic>
    </p:spTree>
  </p:cSld>
  <p:clrMapOvr>
    <a:masterClrMapping/>
  </p:clrMapOvr>
  <p:transition spd="med">
    <p:pull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3562"/>
          </a:xfrm>
        </p:spPr>
        <p:txBody>
          <a:bodyPr>
            <a:normAutofit fontScale="90000"/>
          </a:bodyPr>
          <a:lstStyle/>
          <a:p>
            <a:r>
              <a:rPr lang="en-US" sz="2800" dirty="0"/>
              <a:t>The </a:t>
            </a:r>
            <a:r>
              <a:rPr lang="en-US" sz="2800" b="1" u="sng" dirty="0" smtClean="0"/>
              <a:t>Treaty of Versailles</a:t>
            </a:r>
            <a:r>
              <a:rPr lang="en-US" sz="2800" dirty="0" smtClean="0"/>
              <a:t> </a:t>
            </a:r>
            <a:r>
              <a:rPr lang="en-US" sz="2800" dirty="0"/>
              <a:t>dealt with the Germans harshly. Germany had to </a:t>
            </a:r>
            <a:r>
              <a:rPr lang="en-US" sz="2800" b="1" u="sng" dirty="0" smtClean="0"/>
              <a:t>accept full responsibility</a:t>
            </a:r>
            <a:r>
              <a:rPr lang="en-US" sz="2800" dirty="0" smtClean="0"/>
              <a:t> for the </a:t>
            </a:r>
            <a:r>
              <a:rPr lang="en-US" sz="2800" dirty="0"/>
              <a:t>Great War, pay billions in reparations, </a:t>
            </a:r>
            <a:r>
              <a:rPr lang="en-US" sz="2800" dirty="0" smtClean="0"/>
              <a:t>disarm completely</a:t>
            </a:r>
            <a:r>
              <a:rPr lang="en-US" sz="2800" dirty="0"/>
              <a:t>, and give up its overseas colonies. </a:t>
            </a:r>
            <a:br>
              <a:rPr lang="en-US" sz="2800" dirty="0"/>
            </a:br>
            <a:r>
              <a:rPr lang="en-US" sz="2800" dirty="0"/>
              <a:t>The U.S. rejected the </a:t>
            </a:r>
            <a:r>
              <a:rPr lang="en-US" sz="2800" b="1" u="sng" dirty="0" smtClean="0"/>
              <a:t>League of Nations</a:t>
            </a:r>
            <a:r>
              <a:rPr lang="en-US" sz="2800" dirty="0" smtClean="0"/>
              <a:t> </a:t>
            </a:r>
            <a:r>
              <a:rPr lang="en-US" sz="2800" dirty="0"/>
              <a:t>because Congress disagreed with the requirement to join a conflict at the defense of any league member. In other words, once one country goes to war, all league members must join. </a:t>
            </a:r>
            <a:br>
              <a:rPr lang="en-US" sz="2800" dirty="0"/>
            </a:br>
            <a:endParaRPr lang="en-US" sz="2800" dirty="0"/>
          </a:p>
        </p:txBody>
      </p:sp>
      <p:sp>
        <p:nvSpPr>
          <p:cNvPr id="3" name="Content Placeholder 2"/>
          <p:cNvSpPr>
            <a:spLocks noGrp="1"/>
          </p:cNvSpPr>
          <p:nvPr>
            <p:ph sz="quarter" idx="1"/>
          </p:nvPr>
        </p:nvSpPr>
        <p:spPr>
          <a:xfrm flipV="1">
            <a:off x="457200" y="6126163"/>
            <a:ext cx="8229600" cy="46037"/>
          </a:xfrm>
        </p:spPr>
        <p:txBody>
          <a:bodyPr>
            <a:normAutofit fontScale="25000" lnSpcReduction="20000"/>
          </a:bodyPr>
          <a:lstStyle/>
          <a:p>
            <a:endParaRPr lang="en-US" dirty="0"/>
          </a:p>
        </p:txBody>
      </p:sp>
      <p:pic>
        <p:nvPicPr>
          <p:cNvPr id="21506" name="Picture 2" descr="http://www.ngfl-cymru.org.uk/vtc/ngfl/history/120/versailles/images/index_01.jpg"/>
          <p:cNvPicPr>
            <a:picLocks noChangeAspect="1" noChangeArrowheads="1"/>
          </p:cNvPicPr>
          <p:nvPr/>
        </p:nvPicPr>
        <p:blipFill>
          <a:blip r:embed="rId2" cstate="print"/>
          <a:srcRect/>
          <a:stretch>
            <a:fillRect/>
          </a:stretch>
        </p:blipFill>
        <p:spPr bwMode="auto">
          <a:xfrm>
            <a:off x="228600" y="3886200"/>
            <a:ext cx="8763000" cy="2714625"/>
          </a:xfrm>
          <a:prstGeom prst="rect">
            <a:avLst/>
          </a:prstGeom>
          <a:noFill/>
        </p:spPr>
      </p:pic>
    </p:spTree>
  </p:cSld>
  <p:clrMapOvr>
    <a:masterClrMapping/>
  </p:clrMapOvr>
  <p:transition spd="med">
    <p:pull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73362"/>
          </a:xfrm>
        </p:spPr>
        <p:txBody>
          <a:bodyPr>
            <a:normAutofit/>
          </a:bodyPr>
          <a:lstStyle/>
          <a:p>
            <a:pPr algn="l"/>
            <a:r>
              <a:rPr lang="en-US" sz="2800" dirty="0"/>
              <a:t>What has replaced the League of Nations today? Why do you feel the League of Nations is no longer in existence?</a:t>
            </a:r>
            <a:br>
              <a:rPr lang="en-US" sz="2800" dirty="0"/>
            </a:br>
            <a:endParaRPr lang="en-US" sz="2800" dirty="0"/>
          </a:p>
        </p:txBody>
      </p:sp>
      <p:sp>
        <p:nvSpPr>
          <p:cNvPr id="3" name="Content Placeholder 2"/>
          <p:cNvSpPr>
            <a:spLocks noGrp="1"/>
          </p:cNvSpPr>
          <p:nvPr>
            <p:ph sz="quarter" idx="1"/>
          </p:nvPr>
        </p:nvSpPr>
        <p:spPr>
          <a:xfrm>
            <a:off x="457200" y="6080444"/>
            <a:ext cx="8229600" cy="45719"/>
          </a:xfrm>
        </p:spPr>
        <p:txBody>
          <a:bodyPr>
            <a:normAutofit fontScale="25000" lnSpcReduction="20000"/>
          </a:bodyPr>
          <a:lstStyle/>
          <a:p>
            <a:endParaRPr lang="en-US" dirty="0"/>
          </a:p>
        </p:txBody>
      </p:sp>
      <p:pic>
        <p:nvPicPr>
          <p:cNvPr id="22530" name="Picture 2" descr="http://spider.georgetowncollege.edu/htallant/courses/his325/VERSAILL.gif"/>
          <p:cNvPicPr>
            <a:picLocks noChangeAspect="1" noChangeArrowheads="1"/>
          </p:cNvPicPr>
          <p:nvPr/>
        </p:nvPicPr>
        <p:blipFill>
          <a:blip r:embed="rId2" cstate="print"/>
          <a:srcRect/>
          <a:stretch>
            <a:fillRect/>
          </a:stretch>
        </p:blipFill>
        <p:spPr bwMode="auto">
          <a:xfrm>
            <a:off x="685800" y="2819400"/>
            <a:ext cx="8077200" cy="3524250"/>
          </a:xfrm>
          <a:prstGeom prst="rect">
            <a:avLst/>
          </a:prstGeom>
          <a:noFill/>
        </p:spPr>
      </p:pic>
    </p:spTree>
  </p:cSld>
  <p:clrMapOvr>
    <a:masterClrMapping/>
  </p:clrMapOvr>
  <p:transition spd="med">
    <p:pull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0"/>
          </a:xfrm>
        </p:spPr>
        <p:txBody>
          <a:bodyPr>
            <a:normAutofit/>
          </a:bodyPr>
          <a:lstStyle/>
          <a:p>
            <a:pPr algn="l"/>
            <a:r>
              <a:rPr lang="en-US" sz="3200" dirty="0" smtClean="0"/>
              <a:t>America </a:t>
            </a:r>
            <a:r>
              <a:rPr lang="en-US" dirty="0" smtClean="0"/>
              <a:t>began g</a:t>
            </a:r>
            <a:r>
              <a:rPr lang="en-US" sz="3200" dirty="0" smtClean="0"/>
              <a:t>athering </a:t>
            </a:r>
            <a:r>
              <a:rPr lang="en-US" sz="3200" dirty="0"/>
              <a:t>resources and preparing for </a:t>
            </a:r>
            <a:r>
              <a:rPr lang="en-US" sz="3200" dirty="0" smtClean="0"/>
              <a:t>war, which is called </a:t>
            </a:r>
            <a:r>
              <a:rPr lang="en-US" sz="3200" b="1" u="sng" dirty="0" smtClean="0"/>
              <a:t>Mobilization. </a:t>
            </a:r>
            <a:r>
              <a:rPr lang="en-US" sz="3200" dirty="0" smtClean="0"/>
              <a:t/>
            </a:r>
            <a:br>
              <a:rPr lang="en-US" sz="3200" dirty="0" smtClean="0"/>
            </a:br>
            <a:r>
              <a:rPr lang="en-US" sz="3200" dirty="0" smtClean="0"/>
              <a:t/>
            </a:r>
            <a:br>
              <a:rPr lang="en-US" sz="3200" dirty="0" smtClean="0"/>
            </a:br>
            <a:r>
              <a:rPr lang="en-US" sz="3200" dirty="0" smtClean="0"/>
              <a:t>T</a:t>
            </a:r>
            <a:r>
              <a:rPr lang="en-US" sz="3100" dirty="0" smtClean="0"/>
              <a:t>he </a:t>
            </a:r>
            <a:r>
              <a:rPr lang="en-US" sz="3100" dirty="0"/>
              <a:t>U.S. Labor Board helped labor unions by giving workers an 8 hour day, overtime pay, and equal pay for women if they agreed not to strike</a:t>
            </a:r>
            <a:r>
              <a:rPr lang="en-US" dirty="0" smtClean="0"/>
              <a:t>. </a:t>
            </a:r>
            <a:r>
              <a:rPr lang="en-US" dirty="0"/>
              <a:t/>
            </a:r>
            <a:br>
              <a:rPr lang="en-US" dirty="0"/>
            </a:br>
            <a:r>
              <a:rPr lang="en-US" dirty="0" smtClean="0"/>
              <a:t/>
            </a:r>
            <a:br>
              <a:rPr lang="en-US" dirty="0" smtClean="0"/>
            </a:br>
            <a:r>
              <a:rPr lang="en-US" sz="3100" dirty="0" smtClean="0"/>
              <a:t>The </a:t>
            </a:r>
            <a:r>
              <a:rPr lang="en-US" sz="3100" dirty="0"/>
              <a:t>U.S. sold </a:t>
            </a:r>
            <a:r>
              <a:rPr lang="en-US" sz="3100" b="1" u="sng" dirty="0" smtClean="0"/>
              <a:t>war bonds</a:t>
            </a:r>
            <a:r>
              <a:rPr lang="en-US" sz="3100" dirty="0" smtClean="0"/>
              <a:t> </a:t>
            </a:r>
            <a:r>
              <a:rPr lang="en-US" sz="3100" dirty="0"/>
              <a:t>and increased taxes to pay for the war. </a:t>
            </a:r>
            <a:r>
              <a:rPr lang="en-US" dirty="0"/>
              <a:t/>
            </a:r>
            <a:br>
              <a:rPr lang="en-US" dirty="0"/>
            </a:br>
            <a:endParaRPr lang="en-US" dirty="0"/>
          </a:p>
        </p:txBody>
      </p:sp>
      <p:sp>
        <p:nvSpPr>
          <p:cNvPr id="3" name="Content Placeholder 2"/>
          <p:cNvSpPr>
            <a:spLocks noGrp="1"/>
          </p:cNvSpPr>
          <p:nvPr>
            <p:ph sz="quarter" idx="1"/>
          </p:nvPr>
        </p:nvSpPr>
        <p:spPr>
          <a:xfrm>
            <a:off x="304800" y="4876800"/>
            <a:ext cx="8229600" cy="1325563"/>
          </a:xfrm>
        </p:spPr>
        <p:txBody>
          <a:bodyPr/>
          <a:lstStyle/>
          <a:p>
            <a:endParaRPr lang="en-US" dirty="0"/>
          </a:p>
        </p:txBody>
      </p:sp>
    </p:spTree>
  </p:cSld>
  <p:clrMapOvr>
    <a:masterClrMapping/>
  </p:clrMapOvr>
  <p:transition spd="med">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1219200"/>
            <a:ext cx="8229600" cy="2133600"/>
          </a:xfrm>
        </p:spPr>
        <p:txBody>
          <a:bodyPr/>
          <a:lstStyle/>
          <a:p>
            <a:r>
              <a:rPr lang="en-US" sz="2800" dirty="0" smtClean="0"/>
              <a:t>Labor shortages provided </a:t>
            </a:r>
            <a:r>
              <a:rPr lang="en-US" sz="2800" b="1" u="sng" dirty="0" smtClean="0"/>
              <a:t>women</a:t>
            </a:r>
            <a:r>
              <a:rPr lang="en-US" sz="2800" dirty="0" smtClean="0"/>
              <a:t> opportunities for jobs and brought </a:t>
            </a:r>
            <a:r>
              <a:rPr lang="en-US" sz="2800" b="1" u="sng" dirty="0" smtClean="0"/>
              <a:t>African Americans</a:t>
            </a:r>
            <a:r>
              <a:rPr lang="en-US" sz="2800" dirty="0" smtClean="0"/>
              <a:t> to Northern cities from the South. This population movement was known as </a:t>
            </a:r>
            <a:r>
              <a:rPr lang="en-US" sz="2800" b="1" u="sng" dirty="0" smtClean="0"/>
              <a:t>the Great Migration</a:t>
            </a:r>
            <a:r>
              <a:rPr lang="en-US" sz="2800" dirty="0" smtClean="0"/>
              <a:t>.</a:t>
            </a:r>
            <a:endParaRPr lang="en-US" dirty="0"/>
          </a:p>
        </p:txBody>
      </p:sp>
      <p:pic>
        <p:nvPicPr>
          <p:cNvPr id="23554" name="Picture 2" descr="http://people.cohums.ohio-state.edu/childs1/Outline%20Black%20Americans%20in%20the%201920s_files/image008.jpg"/>
          <p:cNvPicPr>
            <a:picLocks noChangeAspect="1" noChangeArrowheads="1"/>
          </p:cNvPicPr>
          <p:nvPr/>
        </p:nvPicPr>
        <p:blipFill>
          <a:blip r:embed="rId2" cstate="print"/>
          <a:srcRect/>
          <a:stretch>
            <a:fillRect/>
          </a:stretch>
        </p:blipFill>
        <p:spPr bwMode="auto">
          <a:xfrm>
            <a:off x="1143000" y="3124200"/>
            <a:ext cx="6915150" cy="3276600"/>
          </a:xfrm>
          <a:prstGeom prst="rect">
            <a:avLst/>
          </a:prstGeom>
          <a:noFill/>
        </p:spPr>
      </p:pic>
    </p:spTree>
  </p:cSld>
  <p:clrMapOvr>
    <a:masterClrMapping/>
  </p:clrMapOvr>
  <p:transition spd="med">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algn="l"/>
            <a:r>
              <a:rPr lang="en-US" sz="3100" dirty="0" smtClean="0"/>
              <a:t/>
            </a:r>
            <a:br>
              <a:rPr lang="en-US" sz="3100" dirty="0" smtClean="0"/>
            </a:br>
            <a:r>
              <a:rPr lang="en-US" sz="2800" dirty="0"/>
              <a:t/>
            </a:r>
            <a:br>
              <a:rPr lang="en-US" sz="2800" dirty="0"/>
            </a:br>
            <a:r>
              <a:rPr lang="en-US" sz="3100" dirty="0"/>
              <a:t>Herbert Hoover was head of the Food Administration and encouraged farmers to grow more  and eat less food.  As a result, Americans were expected to </a:t>
            </a:r>
            <a:r>
              <a:rPr lang="en-US" sz="3100" b="1" u="sng" dirty="0" smtClean="0"/>
              <a:t>conserve</a:t>
            </a:r>
            <a:r>
              <a:rPr lang="en-US" sz="3100" dirty="0" smtClean="0"/>
              <a:t> </a:t>
            </a:r>
            <a:r>
              <a:rPr lang="en-US" sz="3100" dirty="0"/>
              <a:t>food and other supplies. </a:t>
            </a:r>
            <a:r>
              <a:rPr lang="en-US" sz="2800" dirty="0" smtClean="0"/>
              <a:t/>
            </a:r>
            <a:br>
              <a:rPr lang="en-US" sz="2800" dirty="0" smtClean="0"/>
            </a:br>
            <a:r>
              <a:rPr lang="en-US" sz="2800" dirty="0"/>
              <a:t/>
            </a:r>
            <a:br>
              <a:rPr lang="en-US" sz="2800" dirty="0"/>
            </a:br>
            <a:r>
              <a:rPr lang="en-US" sz="3100" dirty="0"/>
              <a:t>The Committee on Public Information used massive </a:t>
            </a:r>
            <a:r>
              <a:rPr lang="en-US" sz="3100" b="1" u="sng" dirty="0" smtClean="0"/>
              <a:t>propaganda</a:t>
            </a:r>
            <a:r>
              <a:rPr lang="en-US" sz="3100" dirty="0" smtClean="0"/>
              <a:t> </a:t>
            </a:r>
            <a:r>
              <a:rPr lang="en-US" sz="3100" dirty="0"/>
              <a:t>campaigns to convince Americans to support the war. Speakers, writers, celebrities, etc. were used to support the war. </a:t>
            </a:r>
            <a:br>
              <a:rPr lang="en-US" sz="3100" dirty="0"/>
            </a:br>
            <a:r>
              <a:rPr lang="en-US" sz="3100" dirty="0"/>
              <a:t/>
            </a:r>
            <a:br>
              <a:rPr lang="en-US" sz="3100" dirty="0"/>
            </a:br>
            <a:endParaRPr lang="en-US" sz="3100" dirty="0"/>
          </a:p>
        </p:txBody>
      </p:sp>
      <p:sp>
        <p:nvSpPr>
          <p:cNvPr id="3" name="Content Placeholder 2"/>
          <p:cNvSpPr>
            <a:spLocks noGrp="1"/>
          </p:cNvSpPr>
          <p:nvPr>
            <p:ph sz="quarter" idx="1"/>
          </p:nvPr>
        </p:nvSpPr>
        <p:spPr>
          <a:xfrm>
            <a:off x="457200" y="6019800"/>
            <a:ext cx="8229600" cy="106363"/>
          </a:xfrm>
        </p:spPr>
        <p:txBody>
          <a:bodyPr>
            <a:normAutofit fontScale="25000" lnSpcReduction="20000"/>
          </a:bodyPr>
          <a:lstStyle/>
          <a:p>
            <a:endParaRPr lang="en-US" dirty="0"/>
          </a:p>
        </p:txBody>
      </p:sp>
    </p:spTree>
  </p:cSld>
  <p:clrMapOvr>
    <a:masterClrMapping/>
  </p:clrMapOvr>
  <p:transition spd="med">
    <p:pull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249362"/>
          </a:xfrm>
        </p:spPr>
        <p:txBody>
          <a:bodyPr>
            <a:normAutofit/>
          </a:bodyPr>
          <a:lstStyle/>
          <a:p>
            <a:pPr algn="l"/>
            <a:r>
              <a:rPr lang="en-US" sz="2800" dirty="0"/>
              <a:t>What groups opposed the war (</a:t>
            </a:r>
            <a:r>
              <a:rPr lang="en-US" sz="2800" dirty="0" smtClean="0"/>
              <a:t>pg. </a:t>
            </a:r>
            <a:r>
              <a:rPr lang="en-US" sz="2800" dirty="0"/>
              <a:t>285</a:t>
            </a:r>
            <a:r>
              <a:rPr lang="en-US" sz="2800" dirty="0" smtClean="0"/>
              <a:t>)? </a:t>
            </a:r>
            <a:r>
              <a:rPr lang="en-US" sz="2800" dirty="0"/>
              <a:t/>
            </a:r>
            <a:br>
              <a:rPr lang="en-US" sz="2800" dirty="0"/>
            </a:br>
            <a:endParaRPr lang="en-US" sz="2800" dirty="0"/>
          </a:p>
        </p:txBody>
      </p:sp>
      <p:sp>
        <p:nvSpPr>
          <p:cNvPr id="3" name="Content Placeholder 2"/>
          <p:cNvSpPr>
            <a:spLocks noGrp="1"/>
          </p:cNvSpPr>
          <p:nvPr>
            <p:ph sz="quarter" idx="1"/>
          </p:nvPr>
        </p:nvSpPr>
        <p:spPr>
          <a:xfrm flipV="1">
            <a:off x="457200" y="6126163"/>
            <a:ext cx="8229600" cy="46037"/>
          </a:xfrm>
        </p:spPr>
        <p:txBody>
          <a:bodyPr>
            <a:normAutofit fontScale="25000" lnSpcReduction="20000"/>
          </a:bodyPr>
          <a:lstStyle/>
          <a:p>
            <a:endParaRPr lang="en-US" dirty="0"/>
          </a:p>
        </p:txBody>
      </p:sp>
      <p:pic>
        <p:nvPicPr>
          <p:cNvPr id="14338" name="Picture 2" descr="http://library.queensu.ca/webmus/sc/propvicloantanks.jpg"/>
          <p:cNvPicPr>
            <a:picLocks noChangeAspect="1" noChangeArrowheads="1"/>
          </p:cNvPicPr>
          <p:nvPr/>
        </p:nvPicPr>
        <p:blipFill>
          <a:blip r:embed="rId2" cstate="print"/>
          <a:srcRect/>
          <a:stretch>
            <a:fillRect/>
          </a:stretch>
        </p:blipFill>
        <p:spPr bwMode="auto">
          <a:xfrm>
            <a:off x="1143000" y="3124200"/>
            <a:ext cx="6629400" cy="3489158"/>
          </a:xfrm>
          <a:prstGeom prst="rect">
            <a:avLst/>
          </a:prstGeom>
          <a:noFill/>
        </p:spPr>
      </p:pic>
      <p:sp>
        <p:nvSpPr>
          <p:cNvPr id="6" name="TextBox 5"/>
          <p:cNvSpPr txBox="1"/>
          <p:nvPr/>
        </p:nvSpPr>
        <p:spPr>
          <a:xfrm>
            <a:off x="838200" y="1295400"/>
            <a:ext cx="6858000" cy="523220"/>
          </a:xfrm>
          <a:prstGeom prst="rect">
            <a:avLst/>
          </a:prstGeom>
          <a:noFill/>
        </p:spPr>
        <p:txBody>
          <a:bodyPr wrap="square" rtlCol="0">
            <a:spAutoFit/>
          </a:bodyPr>
          <a:lstStyle/>
          <a:p>
            <a:r>
              <a:rPr lang="en-US" sz="2800" dirty="0" smtClean="0"/>
              <a:t>Germans, Irish, Pacifists,  and Socialists</a:t>
            </a:r>
            <a:endParaRPr lang="en-US" sz="2800" dirty="0"/>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09800"/>
          </a:xfrm>
        </p:spPr>
        <p:txBody>
          <a:bodyPr>
            <a:normAutofit fontScale="90000"/>
          </a:bodyPr>
          <a:lstStyle/>
          <a:p>
            <a:pPr algn="l"/>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To </a:t>
            </a:r>
            <a:r>
              <a:rPr lang="en-US" sz="3100" dirty="0"/>
              <a:t>combat those that criticized the war, the </a:t>
            </a:r>
            <a:r>
              <a:rPr lang="en-US" sz="3100" b="1" u="sng" dirty="0" smtClean="0"/>
              <a:t>Espionage</a:t>
            </a:r>
            <a:r>
              <a:rPr lang="en-US" sz="3100" dirty="0" smtClean="0"/>
              <a:t> </a:t>
            </a:r>
            <a:r>
              <a:rPr lang="en-US" sz="3100" dirty="0"/>
              <a:t>Act, </a:t>
            </a:r>
            <a:r>
              <a:rPr lang="en-US" sz="3100" b="1" u="sng" dirty="0" err="1" smtClean="0"/>
              <a:t>Sabatoge</a:t>
            </a:r>
            <a:r>
              <a:rPr lang="en-US" sz="3100" b="1" u="sng" dirty="0" smtClean="0"/>
              <a:t> </a:t>
            </a:r>
            <a:r>
              <a:rPr lang="en-US" sz="3100" dirty="0" smtClean="0"/>
              <a:t>Act</a:t>
            </a:r>
            <a:r>
              <a:rPr lang="en-US" sz="3100" dirty="0"/>
              <a:t>, and the </a:t>
            </a:r>
            <a:r>
              <a:rPr lang="en-US" sz="3100" b="1" u="sng" dirty="0" smtClean="0"/>
              <a:t>Sedition</a:t>
            </a:r>
            <a:r>
              <a:rPr lang="en-US" sz="3100" dirty="0" smtClean="0"/>
              <a:t> Act </a:t>
            </a:r>
            <a:r>
              <a:rPr lang="en-US" sz="3100" dirty="0"/>
              <a:t>were created</a:t>
            </a:r>
            <a:r>
              <a:rPr lang="en-US" sz="2800" dirty="0"/>
              <a:t>. </a:t>
            </a:r>
            <a:r>
              <a:rPr lang="en-US" sz="2800" dirty="0" smtClean="0"/>
              <a:t/>
            </a:r>
            <a:br>
              <a:rPr lang="en-US" sz="2800" dirty="0" smtClean="0"/>
            </a:br>
            <a:endParaRPr lang="en-US" sz="2800" dirty="0"/>
          </a:p>
        </p:txBody>
      </p:sp>
      <p:sp>
        <p:nvSpPr>
          <p:cNvPr id="3" name="Content Placeholder 2"/>
          <p:cNvSpPr>
            <a:spLocks noGrp="1"/>
          </p:cNvSpPr>
          <p:nvPr>
            <p:ph sz="quarter" idx="1"/>
          </p:nvPr>
        </p:nvSpPr>
        <p:spPr>
          <a:xfrm>
            <a:off x="457200" y="1904999"/>
            <a:ext cx="8229600" cy="1828801"/>
          </a:xfrm>
        </p:spPr>
        <p:txBody>
          <a:bodyPr>
            <a:normAutofit/>
          </a:bodyPr>
          <a:lstStyle/>
          <a:p>
            <a:r>
              <a:rPr lang="en-US" dirty="0"/>
              <a:t>Write a brief paragraph describing how the American home front today in the </a:t>
            </a:r>
            <a:r>
              <a:rPr lang="en-US" dirty="0" smtClean="0"/>
              <a:t>Afghani </a:t>
            </a:r>
            <a:r>
              <a:rPr lang="en-US" dirty="0"/>
              <a:t>War is much different </a:t>
            </a:r>
            <a:r>
              <a:rPr lang="en-US" dirty="0" smtClean="0"/>
              <a:t>than </a:t>
            </a:r>
            <a:r>
              <a:rPr lang="en-US" dirty="0"/>
              <a:t>the home front in World War I. </a:t>
            </a:r>
            <a:endParaRPr lang="en-US" dirty="0" smtClean="0"/>
          </a:p>
          <a:p>
            <a:pPr>
              <a:buNone/>
            </a:pPr>
            <a:endParaRPr lang="en-US" dirty="0"/>
          </a:p>
        </p:txBody>
      </p:sp>
      <p:pic>
        <p:nvPicPr>
          <p:cNvPr id="17410" name="Picture 2" descr="http://www.photosofwwii.com/WWIPosters/images/WWI_Posters_1.jpg"/>
          <p:cNvPicPr>
            <a:picLocks noChangeAspect="1" noChangeArrowheads="1"/>
          </p:cNvPicPr>
          <p:nvPr/>
        </p:nvPicPr>
        <p:blipFill>
          <a:blip r:embed="rId2" cstate="print"/>
          <a:srcRect/>
          <a:stretch>
            <a:fillRect/>
          </a:stretch>
        </p:blipFill>
        <p:spPr bwMode="auto">
          <a:xfrm>
            <a:off x="2971800" y="3352800"/>
            <a:ext cx="3171825" cy="3238500"/>
          </a:xfrm>
          <a:prstGeom prst="rect">
            <a:avLst/>
          </a:prstGeom>
          <a:noFill/>
        </p:spPr>
      </p:pic>
    </p:spTree>
  </p:cSld>
  <p:clrMapOvr>
    <a:masterClrMapping/>
  </p:clrMapOvr>
  <p:transition spd="med">
    <p:pull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Chapter 9, Section 5</a:t>
            </a:r>
            <a:br>
              <a:rPr lang="en-US" dirty="0" smtClean="0"/>
            </a:br>
            <a:r>
              <a:rPr lang="en-US" dirty="0" smtClean="0"/>
              <a:t>Searching for Peace</a:t>
            </a:r>
            <a:endParaRPr lang="en-US" dirty="0"/>
          </a:p>
        </p:txBody>
      </p:sp>
      <p:sp>
        <p:nvSpPr>
          <p:cNvPr id="3" name="Content Placeholder 2"/>
          <p:cNvSpPr>
            <a:spLocks noGrp="1"/>
          </p:cNvSpPr>
          <p:nvPr>
            <p:ph sz="quarter" idx="1"/>
          </p:nvPr>
        </p:nvSpPr>
        <p:spPr>
          <a:xfrm>
            <a:off x="457200" y="6019800"/>
            <a:ext cx="8229600" cy="106363"/>
          </a:xfrm>
        </p:spPr>
        <p:txBody>
          <a:bodyPr>
            <a:normAutofit fontScale="25000" lnSpcReduction="20000"/>
          </a:bodyPr>
          <a:lstStyle/>
          <a:p>
            <a:endParaRPr lang="en-US" dirty="0"/>
          </a:p>
        </p:txBody>
      </p:sp>
      <p:pic>
        <p:nvPicPr>
          <p:cNvPr id="18434" name="Picture 2" descr="http://web.jjay.cuny.edu/jobrien/reference/thebig4.GIF"/>
          <p:cNvPicPr>
            <a:picLocks noChangeAspect="1" noChangeArrowheads="1"/>
          </p:cNvPicPr>
          <p:nvPr/>
        </p:nvPicPr>
        <p:blipFill>
          <a:blip r:embed="rId2" cstate="print"/>
          <a:srcRect/>
          <a:stretch>
            <a:fillRect/>
          </a:stretch>
        </p:blipFill>
        <p:spPr bwMode="auto">
          <a:xfrm>
            <a:off x="2057400" y="1600200"/>
            <a:ext cx="5562600" cy="4038600"/>
          </a:xfrm>
          <a:prstGeom prst="rect">
            <a:avLst/>
          </a:prstGeom>
          <a:noFill/>
        </p:spPr>
      </p:pic>
    </p:spTree>
  </p:cSld>
  <p:clrMapOvr>
    <a:masterClrMapping/>
  </p:clrMapOvr>
  <p:transition spd="med">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92562"/>
          </a:xfrm>
        </p:spPr>
        <p:txBody>
          <a:bodyPr>
            <a:normAutofit fontScale="90000"/>
          </a:bodyPr>
          <a:lstStyle/>
          <a:p>
            <a:pPr algn="l"/>
            <a:r>
              <a:rPr lang="en-US" sz="3100" dirty="0"/>
              <a:t>WWI is over, but Europe is facing numerous problems. </a:t>
            </a:r>
            <a:br>
              <a:rPr lang="en-US" sz="3100" dirty="0"/>
            </a:br>
            <a:r>
              <a:rPr lang="en-US" sz="3100" dirty="0"/>
              <a:t>President Wilson created a plan for peace around the world called the </a:t>
            </a:r>
            <a:r>
              <a:rPr lang="en-US" sz="3100" b="1" u="sng" dirty="0" smtClean="0"/>
              <a:t>Fourteen Points</a:t>
            </a:r>
            <a:r>
              <a:rPr lang="en-US" sz="3100" dirty="0" smtClean="0"/>
              <a:t>. </a:t>
            </a:r>
            <a:r>
              <a:rPr lang="en-US" dirty="0"/>
              <a:t/>
            </a:r>
            <a:br>
              <a:rPr lang="en-US" dirty="0"/>
            </a:br>
            <a:r>
              <a:rPr lang="en-US" dirty="0" smtClean="0"/>
              <a:t/>
            </a:r>
            <a:br>
              <a:rPr lang="en-US" dirty="0" smtClean="0"/>
            </a:br>
            <a:r>
              <a:rPr lang="en-US" sz="3100" dirty="0"/>
              <a:t>One point was to allow countries to be independent and govern themselves, also known as </a:t>
            </a:r>
            <a:r>
              <a:rPr lang="en-US" sz="3100" b="1" u="sng" dirty="0" smtClean="0"/>
              <a:t>Nation Self-determination.</a:t>
            </a:r>
            <a:r>
              <a:rPr lang="en-US" sz="3100" dirty="0" smtClean="0"/>
              <a:t> </a:t>
            </a:r>
            <a:r>
              <a:rPr lang="en-US" dirty="0"/>
              <a:t/>
            </a:r>
            <a:br>
              <a:rPr lang="en-US" dirty="0"/>
            </a:br>
            <a:endParaRPr lang="en-US" dirty="0"/>
          </a:p>
        </p:txBody>
      </p:sp>
      <p:sp>
        <p:nvSpPr>
          <p:cNvPr id="3" name="Content Placeholder 2"/>
          <p:cNvSpPr>
            <a:spLocks noGrp="1"/>
          </p:cNvSpPr>
          <p:nvPr>
            <p:ph sz="quarter" idx="1"/>
          </p:nvPr>
        </p:nvSpPr>
        <p:spPr>
          <a:xfrm>
            <a:off x="457200" y="4343400"/>
            <a:ext cx="8229600" cy="1782763"/>
          </a:xfrm>
        </p:spPr>
        <p:txBody>
          <a:bodyPr/>
          <a:lstStyle/>
          <a:p>
            <a:pPr>
              <a:buNone/>
            </a:pPr>
            <a:r>
              <a:rPr lang="en-US" dirty="0"/>
              <a:t>Wilson’s final point was the League of Nations. What was its purpose (pg.288)? </a:t>
            </a:r>
          </a:p>
          <a:p>
            <a:pPr>
              <a:buNone/>
            </a:pPr>
            <a:r>
              <a:rPr lang="en-US" sz="2800" b="1" u="sng" smtClean="0"/>
              <a:t>Preserve Peace </a:t>
            </a:r>
            <a:r>
              <a:rPr lang="en-US" sz="2800" b="1" u="sng" dirty="0" smtClean="0"/>
              <a:t>and Prevent Future Wars</a:t>
            </a:r>
            <a:endParaRPr lang="en-US" sz="2800" b="1" u="sng" dirty="0"/>
          </a:p>
        </p:txBody>
      </p:sp>
    </p:spTree>
  </p:cSld>
  <p:clrMapOvr>
    <a:masterClrMapping/>
  </p:clrMapOvr>
  <p:transition spd="med">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3505200"/>
          </a:xfrm>
        </p:spPr>
        <p:txBody>
          <a:bodyPr>
            <a:normAutofit fontScale="90000"/>
          </a:bodyPr>
          <a:lstStyle/>
          <a:p>
            <a:pPr algn="l"/>
            <a:r>
              <a:rPr lang="en-US" sz="2800" dirty="0"/>
              <a:t>The Big Four </a:t>
            </a:r>
            <a:r>
              <a:rPr lang="en-US" sz="2800" dirty="0" smtClean="0"/>
              <a:t>negotiated </a:t>
            </a:r>
            <a:r>
              <a:rPr lang="en-US" sz="2800" dirty="0"/>
              <a:t>peace talks after the war: President Wilson from </a:t>
            </a:r>
            <a:r>
              <a:rPr lang="en-US" sz="2800" b="1" u="sng" dirty="0" smtClean="0"/>
              <a:t>United States</a:t>
            </a:r>
            <a:r>
              <a:rPr lang="en-US" sz="2800" dirty="0" smtClean="0"/>
              <a:t>; </a:t>
            </a:r>
            <a:r>
              <a:rPr lang="en-US" sz="2800" dirty="0"/>
              <a:t>Prime Minister David </a:t>
            </a:r>
            <a:r>
              <a:rPr lang="en-US" sz="2800" dirty="0" smtClean="0"/>
              <a:t>Lloyd </a:t>
            </a:r>
            <a:r>
              <a:rPr lang="en-US" sz="2800" dirty="0"/>
              <a:t>George of </a:t>
            </a:r>
            <a:r>
              <a:rPr lang="en-US" sz="2800" b="1" u="sng" dirty="0" smtClean="0"/>
              <a:t>Great Britain</a:t>
            </a:r>
            <a:r>
              <a:rPr lang="en-US" sz="2800" dirty="0" smtClean="0"/>
              <a:t>; </a:t>
            </a:r>
            <a:r>
              <a:rPr lang="en-US" sz="2800" dirty="0"/>
              <a:t>Georges Clemenceau of </a:t>
            </a:r>
            <a:r>
              <a:rPr lang="en-US" sz="2800" b="1" u="sng" dirty="0" smtClean="0"/>
              <a:t>France</a:t>
            </a:r>
            <a:r>
              <a:rPr lang="en-US" sz="2800" dirty="0" smtClean="0"/>
              <a:t>;  </a:t>
            </a:r>
            <a:r>
              <a:rPr lang="en-US" sz="2800" dirty="0"/>
              <a:t>and Prime Minister of </a:t>
            </a:r>
            <a:r>
              <a:rPr lang="en-US" sz="2800" b="1" u="sng" dirty="0" smtClean="0"/>
              <a:t>Italy</a:t>
            </a:r>
            <a:r>
              <a:rPr lang="en-US" sz="2800" dirty="0" smtClean="0"/>
              <a:t>, </a:t>
            </a:r>
            <a:r>
              <a:rPr lang="en-US" sz="2800" dirty="0" err="1"/>
              <a:t>Vittorio</a:t>
            </a:r>
            <a:r>
              <a:rPr lang="en-US" sz="2800" dirty="0"/>
              <a:t> Orlando</a:t>
            </a:r>
            <a:r>
              <a:rPr lang="en-US" sz="2800" dirty="0" smtClean="0"/>
              <a:t>.</a:t>
            </a:r>
            <a:br>
              <a:rPr lang="en-US" sz="2800" dirty="0" smtClean="0"/>
            </a:br>
            <a:r>
              <a:rPr lang="en-US" sz="2800" dirty="0"/>
              <a:t/>
            </a:r>
            <a:br>
              <a:rPr lang="en-US" sz="2800" dirty="0"/>
            </a:br>
            <a:r>
              <a:rPr lang="en-US" sz="2800" dirty="0" smtClean="0"/>
              <a:t> </a:t>
            </a:r>
            <a:r>
              <a:rPr lang="en-US" sz="2800" dirty="0"/>
              <a:t>France and Britain demanded Germany make payment for damages known as </a:t>
            </a:r>
            <a:r>
              <a:rPr lang="en-US" sz="2800" b="1" u="sng" dirty="0" smtClean="0"/>
              <a:t>reparations</a:t>
            </a:r>
            <a:r>
              <a:rPr lang="en-US" sz="2800" dirty="0" smtClean="0"/>
              <a:t>. </a:t>
            </a:r>
            <a:r>
              <a:rPr lang="en-US" sz="2800" dirty="0"/>
              <a:t/>
            </a:r>
            <a:br>
              <a:rPr lang="en-US" sz="2800" dirty="0"/>
            </a:br>
            <a:endParaRPr lang="en-US" sz="2800" dirty="0"/>
          </a:p>
        </p:txBody>
      </p:sp>
      <p:sp>
        <p:nvSpPr>
          <p:cNvPr id="3" name="Content Placeholder 2"/>
          <p:cNvSpPr>
            <a:spLocks noGrp="1"/>
          </p:cNvSpPr>
          <p:nvPr>
            <p:ph sz="quarter" idx="1"/>
          </p:nvPr>
        </p:nvSpPr>
        <p:spPr>
          <a:xfrm>
            <a:off x="457200" y="5715000"/>
            <a:ext cx="8229600" cy="411163"/>
          </a:xfrm>
        </p:spPr>
        <p:txBody>
          <a:bodyPr>
            <a:normAutofit fontScale="92500" lnSpcReduction="20000"/>
          </a:bodyPr>
          <a:lstStyle/>
          <a:p>
            <a:endParaRPr lang="en-US" dirty="0"/>
          </a:p>
        </p:txBody>
      </p:sp>
      <p:pic>
        <p:nvPicPr>
          <p:cNvPr id="19458" name="Picture 2" descr="http://www.johndclare.net/images/map%20of%20versailles.jpg"/>
          <p:cNvPicPr>
            <a:picLocks noChangeAspect="1" noChangeArrowheads="1"/>
          </p:cNvPicPr>
          <p:nvPr/>
        </p:nvPicPr>
        <p:blipFill>
          <a:blip r:embed="rId2" cstate="print"/>
          <a:srcRect/>
          <a:stretch>
            <a:fillRect/>
          </a:stretch>
        </p:blipFill>
        <p:spPr bwMode="auto">
          <a:xfrm>
            <a:off x="990600" y="3505200"/>
            <a:ext cx="7086600" cy="2971800"/>
          </a:xfrm>
          <a:prstGeom prst="rect">
            <a:avLst/>
          </a:prstGeom>
          <a:noFill/>
        </p:spPr>
      </p:pic>
    </p:spTree>
  </p:cSld>
  <p:clrMapOvr>
    <a:masterClrMapping/>
  </p:clrMapOvr>
  <p:transition spd="med">
    <p:pull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1145</TotalTime>
  <Words>228</Words>
  <Application>Microsoft Office PowerPoint</Application>
  <PresentationFormat>On-screen Show (4:3)</PresentationFormat>
  <Paragraphs>15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Chapter 9, Section 4 The War at Home</vt:lpstr>
      <vt:lpstr>America began gathering resources and preparing for war, which is called Mobilization.   The U.S. Labor Board helped labor unions by giving workers an 8 hour day, overtime pay, and equal pay for women if they agreed not to strike.   The U.S. sold war bonds and increased taxes to pay for the war.  </vt:lpstr>
      <vt:lpstr>Slide 3</vt:lpstr>
      <vt:lpstr>  Herbert Hoover was head of the Food Administration and encouraged farmers to grow more  and eat less food.  As a result, Americans were expected to conserve food and other supplies.   The Committee on Public Information used massive propaganda campaigns to convince Americans to support the war. Speakers, writers, celebrities, etc. were used to support the war.   </vt:lpstr>
      <vt:lpstr>What groups opposed the war (pg. 285)?  </vt:lpstr>
      <vt:lpstr>   To combat those that criticized the war, the Espionage Act, Sabatoge Act, and the Sedition Act were created.  </vt:lpstr>
      <vt:lpstr>Chapter 9, Section 5 Searching for Peace</vt:lpstr>
      <vt:lpstr>WWI is over, but Europe is facing numerous problems.  President Wilson created a plan for peace around the world called the Fourteen Points.   One point was to allow countries to be independent and govern themselves, also known as Nation Self-determination.  </vt:lpstr>
      <vt:lpstr>The Big Four negotiated peace talks after the war: President Wilson from United States; Prime Minister David Lloyd George of Great Britain; Georges Clemenceau of France;  and Prime Minister of Italy, Vittorio Orlando.   France and Britain demanded Germany make payment for damages known as reparations.  </vt:lpstr>
      <vt:lpstr>The Treaty of Versailles dealt with the Germans harshly. Germany had to accept full responsibility for the Great War, pay billions in reparations, disarm completely, and give up its overseas colonies.  The U.S. rejected the League of Nations because Congress disagreed with the requirement to join a conflict at the defense of any league member. In other words, once one country goes to war, all league members must join.  </vt:lpstr>
      <vt:lpstr>What has replaced the League of Nations today? Why do you feel the League of Nations is no longer in existence? </vt:lpstr>
    </vt:vector>
  </TitlesOfParts>
  <Company>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Section 4 The War at Home</dc:title>
  <dc:creator>rp</dc:creator>
  <cp:lastModifiedBy>dstark</cp:lastModifiedBy>
  <cp:revision>81</cp:revision>
  <dcterms:created xsi:type="dcterms:W3CDTF">2009-11-23T14:39:07Z</dcterms:created>
  <dcterms:modified xsi:type="dcterms:W3CDTF">2012-11-30T16:00:22Z</dcterms:modified>
</cp:coreProperties>
</file>