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71C8-2A91-2345-B6FE-91F53876FDBA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8EA2-F0B0-DA41-A648-A4D7BF76E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029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71C8-2A91-2345-B6FE-91F53876FDBA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8EA2-F0B0-DA41-A648-A4D7BF76E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72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71C8-2A91-2345-B6FE-91F53876FDBA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8EA2-F0B0-DA41-A648-A4D7BF76E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80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71C8-2A91-2345-B6FE-91F53876FDBA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8EA2-F0B0-DA41-A648-A4D7BF76E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406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71C8-2A91-2345-B6FE-91F53876FDBA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8EA2-F0B0-DA41-A648-A4D7BF76E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907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71C8-2A91-2345-B6FE-91F53876FDBA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8EA2-F0B0-DA41-A648-A4D7BF76E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772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71C8-2A91-2345-B6FE-91F53876FDBA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8EA2-F0B0-DA41-A648-A4D7BF76E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596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71C8-2A91-2345-B6FE-91F53876FDBA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8EA2-F0B0-DA41-A648-A4D7BF76E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178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71C8-2A91-2345-B6FE-91F53876FDBA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8EA2-F0B0-DA41-A648-A4D7BF76E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427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71C8-2A91-2345-B6FE-91F53876FDBA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8EA2-F0B0-DA41-A648-A4D7BF76E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893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71C8-2A91-2345-B6FE-91F53876FDBA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8EA2-F0B0-DA41-A648-A4D7BF76E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791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71C8-2A91-2345-B6FE-91F53876FDBA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88EA2-F0B0-DA41-A648-A4D7BF76E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16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834" y="48296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BlairMdITC TT-Medium"/>
                <a:cs typeface="BlairMdITC TT-Medium"/>
              </a:rPr>
              <a:t>Moving to the City </a:t>
            </a:r>
            <a:endParaRPr lang="en-US" dirty="0">
              <a:latin typeface="BlairMdITC TT-Medium"/>
              <a:cs typeface="BlairMdITC TT-Medium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57" y="1952985"/>
            <a:ext cx="5701592" cy="4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416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Cities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82984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1870- 1 in 4 Americans lived in Cities </a:t>
            </a:r>
          </a:p>
          <a:p>
            <a:r>
              <a:rPr lang="en-US" sz="2400" dirty="0" smtClean="0"/>
              <a:t>By 1910 nearly half Americans were city dwellers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Major </a:t>
            </a:r>
            <a:r>
              <a:rPr lang="en-US" sz="2400" dirty="0"/>
              <a:t>c</a:t>
            </a:r>
            <a:r>
              <a:rPr lang="en-US" sz="2400" dirty="0" smtClean="0"/>
              <a:t>ities such as New York, Chicago, and Detroit had immigrant populations of 80% or more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Reasons Behind Growth of Cities</a:t>
            </a:r>
          </a:p>
          <a:p>
            <a:r>
              <a:rPr lang="en-US" sz="2600" dirty="0" smtClean="0"/>
              <a:t>Industrialization of Farming</a:t>
            </a:r>
          </a:p>
          <a:p>
            <a:r>
              <a:rPr lang="en-US" sz="2600" dirty="0" smtClean="0"/>
              <a:t>Women’s role changed in rural areas</a:t>
            </a:r>
          </a:p>
          <a:p>
            <a:r>
              <a:rPr lang="en-US" sz="2600" dirty="0" smtClean="0"/>
              <a:t>African Americans escaping south </a:t>
            </a:r>
          </a:p>
          <a:p>
            <a:r>
              <a:rPr lang="en-US" sz="2600" dirty="0" smtClean="0"/>
              <a:t>Railroads</a:t>
            </a:r>
          </a:p>
          <a:p>
            <a:r>
              <a:rPr lang="en-US" sz="2600" dirty="0" smtClean="0"/>
              <a:t>Nearby Resources </a:t>
            </a:r>
          </a:p>
          <a:p>
            <a:r>
              <a:rPr lang="en-US" sz="2600" dirty="0" smtClean="0"/>
              <a:t>Seaports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184" y="1600200"/>
            <a:ext cx="3949149" cy="462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744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Poor </a:t>
            </a:r>
          </a:p>
          <a:p>
            <a:r>
              <a:rPr lang="en-US" sz="1800" dirty="0" smtClean="0"/>
              <a:t>Lived in </a:t>
            </a:r>
            <a:r>
              <a:rPr lang="en-US" sz="1800" dirty="0" smtClean="0">
                <a:solidFill>
                  <a:srgbClr val="FF0000"/>
                </a:solidFill>
              </a:rPr>
              <a:t>tenements</a:t>
            </a:r>
            <a:r>
              <a:rPr lang="en-US" sz="1800" dirty="0" smtClean="0"/>
              <a:t>—run down apartment buildings-- located in the </a:t>
            </a:r>
            <a:r>
              <a:rPr lang="en-US" sz="1800" dirty="0" smtClean="0">
                <a:solidFill>
                  <a:srgbClr val="FF0000"/>
                </a:solidFill>
              </a:rPr>
              <a:t>slums </a:t>
            </a:r>
            <a:r>
              <a:rPr lang="en-US" sz="1800" dirty="0" smtClean="0"/>
              <a:t>of cities. </a:t>
            </a:r>
          </a:p>
          <a:p>
            <a:pPr lvl="1"/>
            <a:r>
              <a:rPr lang="en-US" sz="1800" dirty="0" smtClean="0"/>
              <a:t>Multiple people per room. </a:t>
            </a:r>
          </a:p>
          <a:p>
            <a:pPr lvl="1"/>
            <a:r>
              <a:rPr lang="en-US" sz="1800" dirty="0" smtClean="0"/>
              <a:t>Several families share bathroom and sink </a:t>
            </a:r>
          </a:p>
          <a:p>
            <a:pPr marL="57150" indent="0">
              <a:buNone/>
            </a:pPr>
            <a:r>
              <a:rPr lang="en-US" sz="1800" dirty="0" smtClean="0"/>
              <a:t>Middle Class </a:t>
            </a:r>
          </a:p>
          <a:p>
            <a:pPr marL="514350" indent="-457200"/>
            <a:r>
              <a:rPr lang="en-US" sz="1800" dirty="0" smtClean="0"/>
              <a:t>Doctors, lawyers, ministers, managers, and officer clerks were typical jobs for this class. </a:t>
            </a:r>
          </a:p>
          <a:p>
            <a:pPr marL="514350" indent="-457200"/>
            <a:r>
              <a:rPr lang="en-US" sz="1800" dirty="0" smtClean="0"/>
              <a:t>Many moved to </a:t>
            </a:r>
            <a:r>
              <a:rPr lang="en-US" sz="1800" dirty="0" smtClean="0">
                <a:solidFill>
                  <a:srgbClr val="FF0000"/>
                </a:solidFill>
              </a:rPr>
              <a:t>suburbs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where they enjoyed hot water, indoor toilets, and by the 1900’s electricity. </a:t>
            </a:r>
          </a:p>
          <a:p>
            <a:pPr marL="57150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The Very Rich</a:t>
            </a:r>
          </a:p>
          <a:p>
            <a:pPr marL="400050"/>
            <a:r>
              <a:rPr lang="en-US" sz="1800" dirty="0" smtClean="0">
                <a:solidFill>
                  <a:srgbClr val="000000"/>
                </a:solidFill>
              </a:rPr>
              <a:t>Built huge mansions in the city and vast country estates.</a:t>
            </a:r>
          </a:p>
          <a:p>
            <a:pPr marL="514350" indent="-457200"/>
            <a:r>
              <a:rPr lang="en-US" sz="1800" dirty="0" smtClean="0"/>
              <a:t>Because of their extravagant luxury—and the terrible poverty that lay beneath it– they call this the Gilded Age</a:t>
            </a:r>
          </a:p>
          <a:p>
            <a:pPr marL="914400" lvl="1" indent="-457200"/>
            <a:r>
              <a:rPr lang="en-US" sz="1800" dirty="0" smtClean="0"/>
              <a:t>Gilded refers to something that</a:t>
            </a:r>
            <a:r>
              <a:rPr lang="fr-FR" sz="1800" dirty="0" smtClean="0"/>
              <a:t>’</a:t>
            </a:r>
            <a:r>
              <a:rPr lang="en-US" sz="1800" dirty="0" smtClean="0"/>
              <a:t>s covered with a thin layer of gold </a:t>
            </a:r>
          </a:p>
        </p:txBody>
      </p:sp>
    </p:spTree>
    <p:extLst>
      <p:ext uri="{BB962C8B-B14F-4D97-AF65-F5344CB8AC3E}">
        <p14:creationId xmlns:p14="http://schemas.microsoft.com/office/powerpoint/2010/main" xmlns="" val="53384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Cities in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51639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Garbage and Human &amp; Animal waste helped spread disease inside packed cities</a:t>
            </a:r>
          </a:p>
          <a:p>
            <a:r>
              <a:rPr lang="en-US" dirty="0" smtClean="0"/>
              <a:t>Extreme poverty led to high crime rates 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rphaned and homeless children resorted to crime </a:t>
            </a:r>
          </a:p>
          <a:p>
            <a:pPr lvl="1"/>
            <a:r>
              <a:rPr lang="en-US" dirty="0" smtClean="0"/>
              <a:t>Gangs form in poor neighborhoods</a:t>
            </a:r>
          </a:p>
          <a:p>
            <a:r>
              <a:rPr lang="en-US" dirty="0" smtClean="0"/>
              <a:t>Groups form to help the poor and create </a:t>
            </a:r>
            <a:r>
              <a:rPr lang="en-US" dirty="0" smtClean="0">
                <a:solidFill>
                  <a:srgbClr val="FF0000"/>
                </a:solidFill>
              </a:rPr>
              <a:t>settlement houses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Most famous of these was </a:t>
            </a:r>
            <a:r>
              <a:rPr lang="en-US" dirty="0" smtClean="0">
                <a:solidFill>
                  <a:srgbClr val="FF0000"/>
                </a:solidFill>
              </a:rPr>
              <a:t>Hull House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459" y="1853398"/>
            <a:ext cx="3707375" cy="370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86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Changing City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242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Due to limited space there was a need to build upwards and not outwards.</a:t>
            </a:r>
          </a:p>
          <a:p>
            <a:pPr lvl="1"/>
            <a:r>
              <a:rPr lang="en-US" dirty="0" smtClean="0"/>
              <a:t>Skyscrapers with an iron and steel frame and elevators </a:t>
            </a:r>
          </a:p>
          <a:p>
            <a:r>
              <a:rPr lang="en-US" dirty="0" smtClean="0"/>
              <a:t>Fairgrounds and Parks began to be built in an effort to help city dwellers enjoy the beauties of nature.</a:t>
            </a:r>
          </a:p>
          <a:p>
            <a:r>
              <a:rPr lang="en-US" dirty="0" smtClean="0"/>
              <a:t>Streetcars pulled by horses, </a:t>
            </a:r>
            <a:r>
              <a:rPr lang="en-US" dirty="0" smtClean="0">
                <a:sym typeface="Wingdings"/>
              </a:rPr>
              <a:t>Cable Cars, Trolley Cars, and eventually the Subway provide public transportation. </a:t>
            </a:r>
          </a:p>
          <a:p>
            <a:r>
              <a:rPr lang="en-US" dirty="0" smtClean="0">
                <a:sym typeface="Wingdings"/>
              </a:rPr>
              <a:t>Huge steel bridges built.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442" y="3946704"/>
            <a:ext cx="3707375" cy="2522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100" y="1600200"/>
            <a:ext cx="3060700" cy="218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4968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301</Words>
  <Application>Microsoft Office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Moving to the City </vt:lpstr>
      <vt:lpstr>Growth of Cities </vt:lpstr>
      <vt:lpstr>City Life</vt:lpstr>
      <vt:lpstr>Cities in Crisis</vt:lpstr>
      <vt:lpstr>The Changing City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to the City </dc:title>
  <dc:creator>Brian Meyer</dc:creator>
  <cp:lastModifiedBy>dstark</cp:lastModifiedBy>
  <cp:revision>9</cp:revision>
  <dcterms:created xsi:type="dcterms:W3CDTF">2013-10-30T18:51:14Z</dcterms:created>
  <dcterms:modified xsi:type="dcterms:W3CDTF">2013-10-31T19:57:06Z</dcterms:modified>
</cp:coreProperties>
</file>